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Sniglet"/>
      <p:regular r:id="rId41"/>
    </p:embeddedFon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aleway-regular.fntdata"/><Relationship Id="rId41" Type="http://schemas.openxmlformats.org/officeDocument/2006/relationships/font" Target="fonts/Sniglet-regular.fntdata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c5286b21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9c5286b2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c5286b21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9c5286b2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d5b3fc31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d5b3fc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b="0" i="0" sz="3200" u="none" cap="none" strike="noStrik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718376" y="1088067"/>
            <a:ext cx="7742646" cy="169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Unit Testing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2B2B2B"/>
                </a:solidFill>
              </a:rPr>
              <a:t>Testing libraries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581" y="1969993"/>
            <a:ext cx="3136800" cy="94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000" y="1465232"/>
            <a:ext cx="3418019" cy="19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075" y="3343983"/>
            <a:ext cx="2180550" cy="8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6928" y="3308225"/>
            <a:ext cx="2474172" cy="11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597550" y="109987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128" name="Google Shape;128;p16"/>
          <p:cNvSpPr txBox="1"/>
          <p:nvPr>
            <p:ph idx="4294967295" type="sldNum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Unit Test Example</a:t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200">
                <a:highlight>
                  <a:srgbClr val="FFFFFF"/>
                </a:highlight>
              </a:rPr>
              <a:t>Calculator {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>
                <a:highlight>
                  <a:srgbClr val="FFFFFF"/>
                </a:highlight>
              </a:rPr>
              <a:t>add(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>
                <a:highlight>
                  <a:srgbClr val="FFFFFF"/>
                </a:highlight>
              </a:rPr>
              <a:t>x,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>
                <a:highlight>
                  <a:srgbClr val="FFFFFF"/>
                </a:highlight>
              </a:rPr>
              <a:t>y) {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en" sz="1200">
                <a:highlight>
                  <a:srgbClr val="FFFFFF"/>
                </a:highlight>
              </a:rPr>
              <a:t>x + y;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highlight>
                  <a:srgbClr val="FFFFFF"/>
                </a:highlight>
              </a:rPr>
              <a:t>   }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}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4219456" y="1200150"/>
            <a:ext cx="354478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200">
                <a:highlight>
                  <a:srgbClr val="FFFFFF"/>
                </a:highlight>
              </a:rPr>
              <a:t>org.testng.annotations.</a:t>
            </a:r>
            <a:r>
              <a:rPr lang="en" sz="1200">
                <a:solidFill>
                  <a:srgbClr val="808000"/>
                </a:solidFill>
                <a:highlight>
                  <a:srgbClr val="FFFFFF"/>
                </a:highlight>
              </a:rPr>
              <a:t>Test</a:t>
            </a:r>
            <a:r>
              <a:rPr lang="en" sz="1200">
                <a:highlight>
                  <a:srgbClr val="FFFFFF"/>
                </a:highlight>
              </a:rPr>
              <a:t>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import static </a:t>
            </a:r>
            <a:r>
              <a:rPr lang="en" sz="1200">
                <a:highlight>
                  <a:srgbClr val="FFFFFF"/>
                </a:highlight>
              </a:rPr>
              <a:t>org.testng.Assert.*;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public class </a:t>
            </a:r>
            <a:r>
              <a:rPr lang="en" sz="1200">
                <a:highlight>
                  <a:srgbClr val="FFFFFF"/>
                </a:highlight>
              </a:rPr>
              <a:t>CalculatorTest {</a:t>
            </a:r>
            <a:endParaRPr b="1" sz="12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</a:t>
            </a:r>
            <a:r>
              <a:rPr lang="en" sz="1200">
                <a:solidFill>
                  <a:srgbClr val="808000"/>
                </a:solidFill>
                <a:highlight>
                  <a:srgbClr val="FFFFFF"/>
                </a:highlight>
              </a:rPr>
              <a:t>@Test</a:t>
            </a:r>
            <a:endParaRPr sz="1200">
              <a:solidFill>
                <a:srgbClr val="8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solidFill>
                  <a:srgbClr val="808000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public void </a:t>
            </a:r>
            <a:r>
              <a:rPr lang="en" sz="1200">
                <a:highlight>
                  <a:srgbClr val="FFFFFF"/>
                </a:highlight>
              </a:rPr>
              <a:t>adding_two_numbers() {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    Calculator calculator =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new </a:t>
            </a:r>
            <a:r>
              <a:rPr lang="en" sz="1200">
                <a:highlight>
                  <a:srgbClr val="FFFFFF"/>
                </a:highlight>
              </a:rPr>
              <a:t>Calculator();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>
                <a:highlight>
                  <a:srgbClr val="FFFFFF"/>
                </a:highlight>
              </a:rPr>
              <a:t>actualResult = calculator.add(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1</a:t>
            </a:r>
            <a:r>
              <a:rPr lang="en" sz="1200"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en" sz="1200">
                <a:highlight>
                  <a:srgbClr val="FFFFFF"/>
                </a:highlight>
              </a:rPr>
              <a:t>);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</a:rPr>
              <a:t>int </a:t>
            </a:r>
            <a:r>
              <a:rPr lang="en" sz="1200">
                <a:highlight>
                  <a:srgbClr val="FFFFFF"/>
                </a:highlight>
              </a:rPr>
              <a:t>expectedResult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3</a:t>
            </a:r>
            <a:r>
              <a:rPr lang="en" sz="1200">
                <a:highlight>
                  <a:srgbClr val="FFFFFF"/>
                </a:highlight>
              </a:rPr>
              <a:t>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    </a:t>
            </a:r>
            <a:r>
              <a:rPr i="1" lang="en" sz="1200">
                <a:highlight>
                  <a:srgbClr val="FFFFFF"/>
                </a:highlight>
              </a:rPr>
              <a:t>assertEquals</a:t>
            </a:r>
            <a:r>
              <a:rPr lang="en" sz="1200">
                <a:highlight>
                  <a:srgbClr val="FFFFFF"/>
                </a:highlight>
              </a:rPr>
              <a:t>(actualResult,expectedResult);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   }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rgbClr val="FFFFFF"/>
                </a:highlight>
              </a:rPr>
              <a:t>}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2" y="2795251"/>
            <a:ext cx="3719076" cy="20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How to setup &amp; run tests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893699" y="1373588"/>
            <a:ext cx="731573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Setup: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Add test library to project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Run: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Directly from IDE (mostly used)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Via build system (Gradle task verification::test)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CI server to assure that nothing was broken</a:t>
            </a:r>
            <a:endParaRPr/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Working with IDE</a:t>
            </a:r>
            <a:endParaRPr/>
          </a:p>
        </p:txBody>
      </p:sp>
      <p:sp>
        <p:nvSpPr>
          <p:cNvPr id="150" name="Google Shape;150;p19"/>
          <p:cNvSpPr txBox="1"/>
          <p:nvPr>
            <p:ph idx="4294967295" type="sldNum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9050" y="1504976"/>
            <a:ext cx="1981150" cy="19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 Source code convention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73" y="1019175"/>
            <a:ext cx="5816776" cy="26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Code Convention in Tests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893699" y="1373588"/>
            <a:ext cx="7586875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Test of class should be in same package in test source root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Tested class should have same name as tested class with suffix “Test”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 sz="1800"/>
              <a:t>One convention for all tests</a:t>
            </a:r>
            <a:endParaRPr sz="180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Tested method names patterns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416900" y="1257548"/>
            <a:ext cx="79074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/>
              <a:t>calculate_when2NegativeValue_shouldReturnPositiveValue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calculate_when2Positivevalue_shouldReturnPositiveValue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calculate_when1NegativeAnd1PositiveValue_shouldReturnNegativeValue</a:t>
            </a:r>
            <a:endParaRPr sz="2000"/>
          </a:p>
          <a:p>
            <a:pPr indent="0" lvl="1" marL="533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 results verification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893700" y="106963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assertEquals(Object o1, Object o2)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assertNotEquals(Object o1, Object o2)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assertTrue(boolean condition)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assertFalse(boolean condition)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assertNull(Object o)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assertNotNull(Object o)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more in </a:t>
            </a:r>
            <a:r>
              <a:rPr b="1" lang="en"/>
              <a:t>org.testng.Assert.*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 results verification (AssertJ)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893700" y="1069650"/>
            <a:ext cx="80283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▷"/>
            </a:pPr>
            <a:r>
              <a:rPr lang="en" sz="1900"/>
              <a:t>assertThat(actual).isEqualTo(expected);</a:t>
            </a:r>
            <a:endParaRPr sz="1900"/>
          </a:p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▷"/>
            </a:pPr>
            <a:r>
              <a:rPr lang="en" sz="1900"/>
              <a:t>assertThat(list).hasSize(3).contains("apple", "orange", "banana");</a:t>
            </a:r>
            <a:endParaRPr sz="1900"/>
          </a:p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▷"/>
            </a:pPr>
            <a:r>
              <a:rPr lang="en" sz="1900"/>
              <a:t>assertThat("hello").startsWith("he").endsWith("lo").contains("ell");</a:t>
            </a:r>
            <a:endParaRPr sz="1900"/>
          </a:p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▷"/>
            </a:pPr>
            <a:r>
              <a:rPr lang="en" sz="1900"/>
              <a:t>assertThat(42).isGreaterThan(0).isLessThanOrEqualTo(100);</a:t>
            </a:r>
            <a:endParaRPr b="1" sz="1900">
              <a:solidFill>
                <a:schemeClr val="accent3"/>
              </a:solidFill>
            </a:endParaRPr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Lesson goals</a:t>
            </a:r>
            <a:endParaRPr/>
          </a:p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What is code testing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Why we need it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How to write tests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Tests and Mocking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Code coverage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Testing methodologies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 configurations</a:t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75" y="1074013"/>
            <a:ext cx="2740200" cy="362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125" y="1371588"/>
            <a:ext cx="2743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893699" y="358388"/>
            <a:ext cx="7874743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Which code should be tested by Unit tests?</a:t>
            </a:r>
            <a:endParaRPr sz="3000"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Yes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Business logic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Everything that contain conditions</a:t>
            </a:r>
            <a:endParaRPr/>
          </a:p>
        </p:txBody>
      </p:sp>
      <p:sp>
        <p:nvSpPr>
          <p:cNvPr id="201" name="Google Shape;201;p2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No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Working with file system or DB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Working with some external services or internet</a:t>
            </a:r>
            <a:endParaRPr/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you should not test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Other frameworks or libraries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Trivial code like “get/set”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Code that has non deterministic results (Think random numbers)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is a good Unit test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Easy to understand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Easy to run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Repeatable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Has one logical assertion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Independent(Isolated)</a:t>
            </a:r>
            <a:endParaRPr/>
          </a:p>
        </p:txBody>
      </p:sp>
      <p:sp>
        <p:nvSpPr>
          <p:cNvPr id="216" name="Google Shape;216;p28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Incremental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Test single unit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Maintainable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Fast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Informative (in case of fail)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Good practices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893700" y="1373588"/>
            <a:ext cx="7115464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Limit bounds test cases (especial for user input)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Reset components before each test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Test success cases and fail cases separately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Dependency injection through constructor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Mocking</a:t>
            </a:r>
            <a:endParaRPr/>
          </a:p>
        </p:txBody>
      </p:sp>
      <p:sp>
        <p:nvSpPr>
          <p:cNvPr id="230" name="Google Shape;230;p30"/>
          <p:cNvSpPr txBox="1"/>
          <p:nvPr>
            <p:ph idx="4294967295" type="sldNum"/>
          </p:nvPr>
        </p:nvSpPr>
        <p:spPr>
          <a:xfrm>
            <a:off x="8594725" y="4697413"/>
            <a:ext cx="549275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Mock Concept</a:t>
            </a:r>
            <a:endParaRPr/>
          </a:p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034" y="1176914"/>
            <a:ext cx="5809967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Mock Types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Stub – do nothing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Mock – perform mocked operations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Spy – real object with mocked operations</a:t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Mocking libraries…</a:t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252" y="2051239"/>
            <a:ext cx="3226200" cy="16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860700"/>
            <a:ext cx="3999900" cy="19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is Mock ?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900">
              <a:solidFill>
                <a:srgbClr val="00008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900">
              <a:solidFill>
                <a:srgbClr val="000080"/>
              </a:solidFill>
              <a:highlight>
                <a:schemeClr val="lt1"/>
              </a:highlight>
            </a:endParaRPr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1017725"/>
            <a:ext cx="5254700" cy="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25" y="1895425"/>
            <a:ext cx="3250675" cy="6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25" y="2658300"/>
            <a:ext cx="3250675" cy="59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051" y="1895425"/>
            <a:ext cx="2341400" cy="29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997" y="393377"/>
            <a:ext cx="2844552" cy="423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0" y="1296550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Code Testing</a:t>
            </a:r>
            <a:endParaRPr/>
          </a:p>
        </p:txBody>
      </p:sp>
      <p:sp>
        <p:nvSpPr>
          <p:cNvPr id="55" name="Google Shape;55;p8"/>
          <p:cNvSpPr txBox="1"/>
          <p:nvPr>
            <p:ph idx="4294967295" type="sldNum"/>
          </p:nvPr>
        </p:nvSpPr>
        <p:spPr>
          <a:xfrm>
            <a:off x="0" y="4830763"/>
            <a:ext cx="9144000" cy="312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5303199" y="-154949"/>
            <a:ext cx="3840804" cy="2700216"/>
          </a:xfrm>
          <a:prstGeom prst="cloud">
            <a:avLst/>
          </a:prstGeom>
          <a:solidFill>
            <a:srgbClr val="F3F3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6225" y="272750"/>
            <a:ext cx="2249425" cy="17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97675"/>
            <a:ext cx="8716125" cy="2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Argument matchers</a:t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any()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anyInt/String/etc()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any(Class c)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anyCollection/List/Set/Map()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eq()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lang="en"/>
              <a:t>More in class “org.mockito.ArgumentMatchers‘</a:t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Parametrized Test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5" y="1119750"/>
            <a:ext cx="6228226" cy="34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Code Coverage</a:t>
            </a:r>
            <a:endParaRPr/>
          </a:p>
        </p:txBody>
      </p:sp>
      <p:sp>
        <p:nvSpPr>
          <p:cNvPr id="287" name="Google Shape;287;p37"/>
          <p:cNvSpPr txBox="1"/>
          <p:nvPr>
            <p:ph idx="4294967295" type="sldNum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7176" y="1581176"/>
            <a:ext cx="1981151" cy="19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ctrTitle"/>
          </p:nvPr>
        </p:nvSpPr>
        <p:spPr>
          <a:xfrm>
            <a:off x="645224" y="2762725"/>
            <a:ext cx="7184325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lang="en"/>
              <a:t>Test Driven Development</a:t>
            </a:r>
            <a:endParaRPr/>
          </a:p>
        </p:txBody>
      </p:sp>
      <p:sp>
        <p:nvSpPr>
          <p:cNvPr id="294" name="Google Shape;294;p38"/>
          <p:cNvSpPr txBox="1"/>
          <p:nvPr>
            <p:ph idx="4294967295" type="body"/>
          </p:nvPr>
        </p:nvSpPr>
        <p:spPr>
          <a:xfrm>
            <a:off x="0" y="1373188"/>
            <a:ext cx="6462713" cy="3552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>
            <p:ph idx="4294967295" type="sldNum"/>
          </p:nvPr>
        </p:nvSpPr>
        <p:spPr>
          <a:xfrm>
            <a:off x="8594725" y="4697413"/>
            <a:ext cx="549275" cy="31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 Driven Development</a:t>
            </a:r>
            <a:endParaRPr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325" y="1335237"/>
            <a:ext cx="5251349" cy="2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0" y="-2"/>
            <a:ext cx="26583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41425" y="622652"/>
            <a:ext cx="9071400" cy="4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Java Application for Fetching Random Facts about Cats</a:t>
            </a:r>
            <a:endParaRPr b="1"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Create a Java application that fetches random facts about cats from the Cat Fact API (</a:t>
            </a:r>
            <a:r>
              <a:rPr b="1"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https://catfact.ninja/fact</a:t>
            </a: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and writes them to a file at regular intervals. The application should be configurable with the time interval and the file path, either through system environment variables or command-line arguments.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Requirements: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Use the Apache HTTP client to make requests to the Cat Fact API and retrieve random facts about cats.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The application should retrieve the time interval for fetching facts from the system environment or command-line arguments.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Facts should be written to a file every specified time interval. The file path should also be configurable from the system environment or command-line arguments.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Implement a retry mechanism to fetch new facts if the API response is unsuccessful or duplicated (already exists in file). Allow up to 5 retries before writing "I don't know any new facts" to the file.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Achieve 100% code coverage.</a:t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Optionally, provide support for JaCoCo to generate code coverage reports for the application.</a:t>
            </a:r>
            <a:br>
              <a:rPr lang="en" sz="1000">
                <a:solidFill>
                  <a:srgbClr val="2B2B2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4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475" y="0"/>
            <a:ext cx="1163525" cy="1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902" y="-48725"/>
            <a:ext cx="982649" cy="12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622" y="0"/>
            <a:ext cx="942603" cy="11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4294967295" type="ctrTitle"/>
          </p:nvPr>
        </p:nvSpPr>
        <p:spPr>
          <a:xfrm>
            <a:off x="0" y="725488"/>
            <a:ext cx="5561013" cy="11604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</a:pPr>
            <a:r>
              <a:rPr b="0" i="0" lang="en" sz="6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Thanks!</a:t>
            </a:r>
            <a:endParaRPr b="0" i="0" sz="6000" u="none" cap="none" strike="noStrik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Google Shape;319;p41"/>
          <p:cNvSpPr txBox="1"/>
          <p:nvPr>
            <p:ph idx="4294967295" type="subTitle"/>
          </p:nvPr>
        </p:nvSpPr>
        <p:spPr>
          <a:xfrm>
            <a:off x="0" y="1754188"/>
            <a:ext cx="5561013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b="1" i="0" sz="4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1"/>
          <p:cNvSpPr txBox="1"/>
          <p:nvPr>
            <p:ph idx="4294967295" type="body"/>
          </p:nvPr>
        </p:nvSpPr>
        <p:spPr>
          <a:xfrm>
            <a:off x="0" y="2759075"/>
            <a:ext cx="5561013" cy="1995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Or f</a:t>
            </a:r>
            <a:r>
              <a:rPr lang="en" sz="2400">
                <a:solidFill>
                  <a:schemeClr val="lt1"/>
                </a:solidFill>
              </a:rPr>
              <a:t>ind us in Slack: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</a:rPr>
              <a:t>	@Yaroslav Brahinets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	@Vasya Rudas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01956"/>
            <a:ext cx="3809524" cy="36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74801" y="-3"/>
            <a:ext cx="6454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Importance</a:t>
            </a:r>
            <a:endParaRPr sz="2800"/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857950" y="580913"/>
            <a:ext cx="7308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Scenario </a:t>
            </a:r>
            <a:r>
              <a:rPr lang="en" sz="1800"/>
              <a:t>: “Let’s make a small fix!!!” (replace “/” to “;”)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b="1" i="1"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776075" y="2211175"/>
            <a:ext cx="34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25" y="1012575"/>
            <a:ext cx="5802050" cy="37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52000" y="0"/>
            <a:ext cx="2169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Importance</a:t>
            </a:r>
            <a:endParaRPr sz="2800"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917500" y="378263"/>
            <a:ext cx="7308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Scenario </a:t>
            </a:r>
            <a:r>
              <a:rPr lang="en" sz="1800"/>
              <a:t>: “Let’s make a small fix!!!”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b="1" i="1"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Action</a:t>
            </a:r>
            <a:r>
              <a:rPr lang="en" sz="1800"/>
              <a:t>: Developer changes a “simple” line of code.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25" y="1547600"/>
            <a:ext cx="5203899" cy="34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893700" y="358388"/>
            <a:ext cx="7080406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Importance</a:t>
            </a:r>
            <a:endParaRPr sz="2800"/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893700" y="1373588"/>
            <a:ext cx="7309006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Scenario </a:t>
            </a:r>
            <a:r>
              <a:rPr lang="en" sz="1800"/>
              <a:t>: “Let’s make a small fix!!!”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b="1" i="1"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Action</a:t>
            </a:r>
            <a:r>
              <a:rPr lang="en" sz="1800"/>
              <a:t>: Developer changes a “simple” line of code.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</a:pPr>
            <a:r>
              <a:rPr b="1" i="1" lang="en" sz="1800"/>
              <a:t>Result</a:t>
            </a:r>
            <a:r>
              <a:rPr lang="en" sz="1800"/>
              <a:t>: This quick fix solve the problem but broke other parts of the program 😈 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3223" y="0"/>
            <a:ext cx="3377416" cy="21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893699" y="358388"/>
            <a:ext cx="7208153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Testing levels aka “Testing Pyramid”</a:t>
            </a:r>
            <a:endParaRPr/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937" y="1790098"/>
            <a:ext cx="3954500" cy="313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/>
          <p:nvPr/>
        </p:nvSpPr>
        <p:spPr>
          <a:xfrm>
            <a:off x="3737211" y="1290405"/>
            <a:ext cx="1297075" cy="964784"/>
          </a:xfrm>
          <a:prstGeom prst="cloudCallout">
            <a:avLst>
              <a:gd fmla="val -29738" name="adj1"/>
              <a:gd fmla="val 92367" name="adj2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Manual Testing</a:t>
            </a:r>
            <a:endParaRPr b="1" i="0" sz="1400" u="none" cap="none" strike="noStrike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3" name="Google Shape;93;p12"/>
          <p:cNvCxnSpPr/>
          <p:nvPr/>
        </p:nvCxnSpPr>
        <p:spPr>
          <a:xfrm>
            <a:off x="5510024" y="1425388"/>
            <a:ext cx="0" cy="2817447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4" name="Google Shape;94;p12"/>
          <p:cNvSpPr txBox="1"/>
          <p:nvPr/>
        </p:nvSpPr>
        <p:spPr>
          <a:xfrm>
            <a:off x="5395256" y="1476148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 $$$$</a:t>
            </a:r>
            <a:endParaRPr b="0" i="0" sz="1400" u="none" cap="none" strike="noStrike"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5528274" y="3930535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$</a:t>
            </a:r>
            <a:endParaRPr b="0" i="0" sz="1400" u="none" cap="none" strike="noStrike"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863900" y="48471"/>
            <a:ext cx="6462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Pros vs Cons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971100" y="651825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Bugs preventing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Easy refactoring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Better code architecture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Documentation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Less debugging cases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Time saver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Money saver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Must have practice for big projects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Guarantee that your code is working as expected</a:t>
            </a:r>
            <a:endParaRPr sz="1600"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893625" y="48471"/>
            <a:ext cx="6462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Pros vs Cons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893625" y="75910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Bugs preventing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Easy refactoring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Better code architecture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Documentation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Less debugging cases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Time saver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Money saver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Must have practice for big projects</a:t>
            </a:r>
            <a:endParaRPr sz="1600"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Guarantee that your code is working as expected</a:t>
            </a:r>
            <a:endParaRPr sz="1600"/>
          </a:p>
        </p:txBody>
      </p:sp>
      <p:sp>
        <p:nvSpPr>
          <p:cNvPr id="109" name="Google Shape;109;p14"/>
          <p:cNvSpPr txBox="1"/>
          <p:nvPr>
            <p:ph idx="2" type="body"/>
          </p:nvPr>
        </p:nvSpPr>
        <p:spPr>
          <a:xfrm>
            <a:off x="4249256" y="87830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83" lvl="0" marL="45672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Needs more time for first coding</a:t>
            </a:r>
            <a:endParaRPr sz="1600"/>
          </a:p>
          <a:p>
            <a:pPr indent="-317183" lvl="0" marL="45672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Require support</a:t>
            </a:r>
            <a:endParaRPr sz="1600"/>
          </a:p>
          <a:p>
            <a:pPr indent="-317183" lvl="0" marL="45672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 strike="sngStrike"/>
              <a:t>Possible overhead</a:t>
            </a:r>
            <a:r>
              <a:rPr lang="en" sz="1600"/>
              <a:t> </a:t>
            </a:r>
            <a:endParaRPr sz="1600"/>
          </a:p>
          <a:p>
            <a:pPr indent="-317183" lvl="0" marL="45672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Hard to write good tests</a:t>
            </a:r>
            <a:endParaRPr sz="1600"/>
          </a:p>
          <a:p>
            <a:pPr indent="-317183" lvl="0" marL="45672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 sz="1600"/>
              <a:t>Hard to apply on legacy code</a:t>
            </a:r>
            <a:endParaRPr sz="1600"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